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5" r:id="rId8"/>
    <p:sldId id="260" r:id="rId9"/>
    <p:sldId id="263" r:id="rId10"/>
    <p:sldId id="267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02C"/>
    <a:srgbClr val="56575B"/>
    <a:srgbClr val="F0F4FD"/>
    <a:srgbClr val="C8D0DA"/>
    <a:srgbClr val="982C7C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CD9F2-11C7-4EB6-BA49-8EBF355AF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369B8C-C352-486B-9C5E-FA9B9C5B0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219165-A6D1-4703-BEEF-3444A288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970BE8-81F3-43D4-A089-942DCFDF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323FDC-F9BC-47E2-971B-93916989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2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FD495-0AE2-4FB2-B909-DEFE7292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38E47D-62FC-4C4F-B4C0-4346D3BB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50D8A3-020A-4FA4-AD52-5240A7E1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D9B186-4241-46DE-B341-3AEB56FB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7B868E-9E74-426D-B3D6-D0937495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80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9DB601-0FC8-46C3-B42A-FD0A14370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4D859A-8BAD-4A33-BA5A-D67230DFA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9C5B50-2096-4A70-87BD-9B0CCD23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A5A131-96EB-433D-A8F7-9979CE48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7D887-4C52-47A7-8B79-AB411499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0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F56EC-7864-4DDD-BAF0-638E34B4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90BA2-A7DC-48F5-AA8D-0FAB2CA6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DBF50-EC58-4340-98C4-E2593CDE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5857A6-760F-4B08-AE3C-A4E7C1C2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91FDD-CD7E-4317-B71B-A3FED585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4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02E3B-7DFE-4EC5-9B3E-71E04103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F369B7-4D9F-4338-A8A7-596AC2AB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C53A4E-9857-495E-B40C-DE755A92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D7D7C-DE58-4E71-AFD3-9C8134E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21990-7AB1-444E-A5CC-AEA43C15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97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2CA98-84B9-4085-844B-42C3FFC6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DED22-563E-4290-8EF5-57AB5A29A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352F3-5C39-4EE8-832A-F52F2663D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EB37B4-F2AD-42AF-BF40-E819641C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62BE86-253D-4ADD-A301-E66DFBB8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8FD00-0AE0-444A-A0D4-9F3D0A1D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6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4C279-4318-4D2C-B0E8-24E13B22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98421C-B946-4E9B-91B9-FFF0DBE7A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48A94-6E23-4953-A9A6-908F49D0D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899BCB-EE46-4EDF-9CFA-8D0BD06CC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AB57D5-4C8A-413C-9234-CE4DF6E4D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1702D9-4FEA-4512-8542-72E3223C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37F294-352D-4A1A-8BE1-9186DE16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047DBD9-FD2E-4D4E-BA8E-6AB62925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6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FCA87-04B5-4503-9F91-FB984461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69DE8C-2579-4739-92FC-49BD043B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53C3C6-31A4-4E8C-997E-E92CDE77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7A1330-F784-42C0-9A5E-9272C28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1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B21DDF-7E08-4BF4-B50A-23E3D3F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66AAD0-F438-4E6B-8649-390693AF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31D530-76F0-426B-96B6-6C7A78B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76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C0A52-75E8-49E8-AEC5-0F94B194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737F2-089F-42A2-8759-CD40097C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B830C8-F58E-481B-9751-DAE4E9902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8E5F7D-7F60-44D6-80CC-CFA6D75E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8C6D7C-08CF-4EA0-8AF4-774BECF4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63AAA0-3B99-44ED-97C5-54B8865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64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67E87-AA28-4BA4-BA4B-D0FE367C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77C63-FA5D-4A9D-88E1-4403F733E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573A6F-D751-4458-B1E6-5021CA43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41166-E558-460E-ABA4-EA748791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587FA7-4A7A-413E-9B26-5758A797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4C0AED-E1FC-4C53-BF98-3739AF55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7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7450B6-47EE-48E7-8E2D-BD972310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802FBD-B6B2-4928-888F-B398AC2A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44878-7F09-48F1-A8E7-09F89E98E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A0A6-8C5C-45D4-893C-98B5565C8C49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6D987C-2F37-4D24-9AA9-61474AEA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0D378F-701B-4CA2-A714-CA7BA561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596-8E5C-4F89-A85C-C231FCF3E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22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ahorami.cz/prakticke/" TargetMode="External"/><Relationship Id="rId3" Type="http://schemas.openxmlformats.org/officeDocument/2006/relationships/hyperlink" Target="https://www.google.com/search?biw=1366&amp;bih=695&amp;tbm=isch&amp;sa=1&amp;ei=ZBZxXdjnOqTE8gKOg4fIDQ&amp;q=nature+wallpaper&amp;oq=nature+&amp;gs_l=img.1.0.0l10.753722.1264586..1267710...7.0..1.1467.6631.6j4j1j1j1j0j1j3......0....1..gws-wiz-img.....0..0i67j0i30j0i19.2-pnjn10Rsc#imgrc=udEYjVBPavCa4M:" TargetMode="External"/><Relationship Id="rId7" Type="http://schemas.openxmlformats.org/officeDocument/2006/relationships/hyperlink" Target="https://www.google.com/search?biw=1366&amp;bih=695&amp;tbm=isch&amp;sa=1&amp;ei=rBRxXYzaN9CD8gKoj6qwDQ&amp;q=jak+sbalit+batoh+na+trek&amp;oq=jak+sbalit+batoh+na+trek&amp;gs_l=img.3..0i30.34572.41220..41566...0.0..0.562.3178.9j3j1j1j1j2......0....1..gws-wiz-img.....0..0j0i67j0i24.aFpfeGwMrbs&amp;ved=0ahUKEwiM4O3N67nkAhXQgVwKHaiHCtYQ4dUDCAY&amp;uact=5#imgrc=wlt5oIXdicO25M:" TargetMode="External"/><Relationship Id="rId2" Type="http://schemas.openxmlformats.org/officeDocument/2006/relationships/hyperlink" Target="https://zahoram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biw=1366&amp;bih=695&amp;tbm=isch&amp;sa=1&amp;ei=1xRxXeX8JJiP8gLri6P4Cw&amp;q=stetoskop+wallpaper&amp;oq=stetoskop+wallpaper&amp;gs_l=img.3..0i19.261683.267812..268027...0.0..0.127.1572.13j5......0....1..gws-wiz-img.....0..0i67j0j0i10j0i30j0i30i19j0i8i30i19.PjgcQx6FhTQ&amp;ved=0ahUKEwilxJvi67nkAhWYh1wKHevFCL8Q4dUDCAY&amp;uact=5#imgrc=QyM_95qCOhvdTM:" TargetMode="External"/><Relationship Id="rId5" Type="http://schemas.openxmlformats.org/officeDocument/2006/relationships/hyperlink" Target="https://www.google.com/search?biw=1366&amp;bih=695&amp;tbm=isch&amp;sa=1&amp;ei=5BVxXcf2JoeChbIPodqGmAE&amp;q=instantn%C3%AD+potraviny&amp;oq=instantn%C3%AD+potraviny&amp;gs_l=img.3..0i30.118938.126653..127176...0.0..0.133.1625.15j4......0....1..gws-wiz-img.....0..0j0i67j0i5i30j0i8i30j0i24.QGoIYwJB8Pw&amp;ved=0ahUKEwjH-L_i7LnkAhUHQUEAHSGtARMQ4dUDCAY&amp;uact=5#imgrc=iikB_EbXqQ1lDM:" TargetMode="External"/><Relationship Id="rId4" Type="http://schemas.openxmlformats.org/officeDocument/2006/relationships/hyperlink" Target="https://zahorami.cz/2016/09/jidlo-na-trek-jak-varit-na-horach-lip-nez-lada-hruska-a-pritom-nezhynout-pod-vahou-krosny/#jak-to-zabal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nature">
            <a:extLst>
              <a:ext uri="{FF2B5EF4-FFF2-40B4-BE49-F238E27FC236}">
                <a16:creationId xmlns:a16="http://schemas.microsoft.com/office/drawing/2014/main" id="{8E7552ED-ED85-43E7-B1D1-8C681FE3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27" y="-274320"/>
            <a:ext cx="12661427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E489F87-C4C4-4C1B-B6C7-2888D3B9CA41}"/>
              </a:ext>
            </a:extLst>
          </p:cNvPr>
          <p:cNvSpPr/>
          <p:nvPr/>
        </p:nvSpPr>
        <p:spPr>
          <a:xfrm>
            <a:off x="-205739" y="-274320"/>
            <a:ext cx="12397740" cy="713232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D8566C-5463-44BA-9749-6C7064B05E96}"/>
              </a:ext>
            </a:extLst>
          </p:cNvPr>
          <p:cNvSpPr txBox="1"/>
          <p:nvPr/>
        </p:nvSpPr>
        <p:spPr>
          <a:xfrm>
            <a:off x="3290040" y="1898911"/>
            <a:ext cx="5611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PŘEŽITÍ V PŘÍRODĚ</a:t>
            </a:r>
          </a:p>
        </p:txBody>
      </p:sp>
      <p:pic>
        <p:nvPicPr>
          <p:cNvPr id="1026" name="Picture 2" descr="VÃ½sledek obrÃ¡zku pro kyselÃ© zelÃ­">
            <a:extLst>
              <a:ext uri="{FF2B5EF4-FFF2-40B4-BE49-F238E27FC236}">
                <a16:creationId xmlns:a16="http://schemas.microsoft.com/office/drawing/2014/main" id="{A53CB39F-9209-40AA-96EB-27169BBEE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343" y="6858000"/>
            <a:ext cx="5220355" cy="30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41C5AD-5A45-46C5-947E-479C273DD67F}"/>
              </a:ext>
            </a:extLst>
          </p:cNvPr>
          <p:cNvSpPr txBox="1"/>
          <p:nvPr/>
        </p:nvSpPr>
        <p:spPr>
          <a:xfrm>
            <a:off x="4763132" y="3774150"/>
            <a:ext cx="219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Vypracovalo :</a:t>
            </a:r>
          </a:p>
        </p:txBody>
      </p:sp>
    </p:spTree>
    <p:extLst>
      <p:ext uri="{BB962C8B-B14F-4D97-AF65-F5344CB8AC3E}">
        <p14:creationId xmlns:p14="http://schemas.microsoft.com/office/powerpoint/2010/main" val="37607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14537 L 0.00287 0.1456 C -0.00156 0.13865 -0.00534 0.13055 -0.01028 0.12523 C -0.01302 0.12245 -0.0168 0.12453 -0.01966 0.12199 C -0.02578 0.11666 -0.03112 0.10926 -0.03659 0.10185 C -0.04114 0.09583 -0.04518 0.08842 -0.04974 0.08194 C -0.06693 0.0574 -0.06198 0.06875 -0.07591 0.04189 C -0.08424 0.02615 -0.08763 0.01551 -0.09661 0.00208 C -0.10195 -0.00625 -0.10898 -0.01158 -0.11341 -0.0213 C -0.11966 -0.03519 -0.12252 -0.04283 -0.13034 -0.05463 C -0.13568 -0.06297 -0.14323 -0.06736 -0.14713 -0.07801 C -0.14844 -0.08125 -0.14922 -0.08542 -0.15091 -0.08797 C -0.15312 -0.09121 -0.15625 -0.09144 -0.15846 -0.09468 C -0.17383 -0.11713 -0.16875 -0.11366 -0.17903 -0.13797 C -0.18099 -0.14236 -0.18268 -0.14723 -0.18476 -0.15139 C -0.20039 -0.1838 -0.17956 -0.13565 -0.19596 -0.17477 C -0.19935 -0.19236 -0.19583 -0.17778 -0.20338 -0.19792 C -0.20703 -0.20741 -0.21002 -0.21968 -0.21471 -0.22801 C -0.21627 -0.23079 -0.21849 -0.23241 -0.22031 -0.23473 C -0.2237 -0.25255 -0.22031 -0.23773 -0.22786 -0.25811 C -0.22982 -0.26343 -0.23112 -0.26968 -0.23346 -0.27454 C -0.23737 -0.28311 -0.24375 -0.2882 -0.24661 -0.29815 C -0.24778 -0.30232 -0.24857 -0.30741 -0.25039 -0.31135 C -0.25234 -0.31551 -0.2556 -0.31736 -0.25781 -0.3213 C -0.26549 -0.33496 -0.27552 -0.36713 -0.28034 -0.37801 C -0.28281 -0.38357 -0.28502 -0.38959 -0.28776 -0.39468 C -0.28945 -0.39746 -0.29167 -0.39885 -0.29349 -0.40139 C -0.29596 -0.4044 -0.2987 -0.40741 -0.30091 -0.41135 C -0.31289 -0.43241 -0.29909 -0.41922 -0.31588 -0.43125 C -0.33294 -0.46135 -0.30937 -0.42153 -0.32903 -0.44792 C -0.3319 -0.45162 -0.33385 -0.45718 -0.33659 -0.46135 C -0.34075 -0.46736 -0.34544 -0.47199 -0.34974 -0.47801 C -0.35742 -0.48866 -0.36328 -0.5044 -0.37213 -0.51135 C -0.37656 -0.51459 -0.38086 -0.51852 -0.38528 -0.5213 C -0.39023 -0.52408 -0.39531 -0.52593 -0.40026 -0.52801 L -0.43411 -0.54121 C -0.44036 -0.54352 -0.44648 -0.54653 -0.45286 -0.54792 C -0.45781 -0.54908 -0.46276 -0.55047 -0.46784 -0.55116 C -0.48724 -0.55394 -0.52526 -0.55648 -0.54284 -0.55787 C -0.55469 -0.55463 -0.5668 -0.55301 -0.57851 -0.54792 C -0.58841 -0.54352 -0.59948 -0.52963 -0.60846 -0.5213 C -0.61458 -0.51551 -0.62096 -0.51019 -0.62721 -0.50463 C -0.63646 -0.4963 -0.63203 -0.49954 -0.64036 -0.49468 C -0.64726 -0.45741 -0.63268 -0.53658 -0.64974 -0.42801 C -0.6543 -0.39885 -0.65924 -0.36991 -0.66471 -0.34121 C -0.68047 -0.2588 -0.69739 -0.17709 -0.71341 -0.09468 C -0.71992 -0.06158 -0.72773 -0.02894 -0.73216 0.00532 C -0.74818 0.12963 -0.74401 0.0824 -0.74909 0.14537 C -0.74583 0.16828 -0.74831 0.16967 -0.72474 0.15185 C -0.70768 0.13912 -0.6918 0.12222 -0.67591 0.10532 C -0.64805 0.07546 -0.58177 0.00602 -0.55026 -0.03125 C -0.5194 -0.06829 -0.48919 -0.10718 -0.45846 -0.14468 C -0.44427 -0.16204 -0.43854 -0.17037 -0.42474 -0.18125 C -0.42292 -0.18264 -0.42096 -0.18357 -0.41901 -0.18473 C -0.41927 -0.18727 -0.42213 -0.22385 -0.42278 -0.22801 C -0.42357 -0.23264 -0.42552 -0.23681 -0.42656 -0.24121 C -0.42799 -0.24792 -0.42903 -0.25463 -0.43034 -0.26135 L -0.43411 -0.28125 C -0.43594 -0.29121 -0.43789 -0.30116 -0.43971 -0.31135 C -0.44232 -0.3257 -0.4431 -0.34144 -0.44713 -0.35463 C -0.45026 -0.36459 -0.45325 -0.37477 -0.45651 -0.38473 C -0.45885 -0.39144 -0.46172 -0.39769 -0.46406 -0.40463 C -0.46549 -0.4088 -0.46601 -0.41412 -0.46784 -0.41806 C -0.46992 -0.42223 -0.47318 -0.42408 -0.47526 -0.42801 C -0.47747 -0.43195 -0.47864 -0.4375 -0.48099 -0.44121 C -0.48542 -0.44861 -0.50065 -0.4713 -0.50911 -0.47801 C -0.5112 -0.47963 -0.52448 -0.48403 -0.52591 -0.48449 C -0.53359 -0.49144 -0.54505 -0.50209 -0.55221 -0.50463 C -0.57292 -0.51204 -0.56484 -0.50764 -0.57656 -0.51459 C -0.57851 -0.51898 -0.5806 -0.52315 -0.58216 -0.52801 C -0.58633 -0.54051 -0.58125 -0.53635 -0.58789 -0.54792 C -0.60312 -0.575 -0.60104 -0.56574 -0.62161 -0.58797 C -0.62617 -0.59283 -0.63008 -0.59977 -0.63476 -0.60463 C -0.63945 -0.60973 -0.64479 -0.6132 -0.64974 -0.61783 C -0.67708 -0.64445 -0.67656 -0.64769 -0.70599 -0.6713 C -0.70833 -0.67315 -0.71094 -0.67338 -0.71341 -0.67454 C -0.71536 -0.67686 -0.71706 -0.6794 -0.71901 -0.68125 C -0.73021 -0.69074 -0.75286 -0.70787 -0.75286 -0.70764 C -0.75469 -0.71111 -0.75638 -0.71482 -0.75846 -0.71783 C -0.76015 -0.72037 -0.76263 -0.72153 -0.76406 -0.72454 C -0.76536 -0.72732 -0.76523 -0.73125 -0.76588 -0.73449 C -0.76706 -0.73912 -0.76849 -0.74352 -0.76966 -0.74792 C -0.76901 -0.76019 -0.76979 -0.77292 -0.76784 -0.78449 C -0.76627 -0.79352 -0.74922 -0.79445 -0.74909 -0.79445 C -0.74284 -0.79584 -0.73659 -0.79653 -0.73034 -0.79792 C -0.72526 -0.79885 -0.72031 -0.80047 -0.71536 -0.80116 C -0.70039 -0.80371 -0.67031 -0.80787 -0.67031 -0.80764 C -0.63555 -0.80648 -0.60508 -0.8132 -0.57278 -0.79792 C -0.56953 -0.7963 -0.56653 -0.79352 -0.56341 -0.79121 C -0.55078 -0.76875 -0.56549 -0.79121 -0.55026 -0.77778 C -0.54219 -0.77061 -0.54284 -0.76621 -0.53724 -0.75463 C -0.53542 -0.75093 -0.53307 -0.74838 -0.53151 -0.74445 C -0.52578 -0.72917 -0.5237 -0.71181 -0.52031 -0.69445 C -0.5164 -0.67454 -0.51341 -0.66505 -0.51094 -0.64468 C -0.51002 -0.63681 -0.50963 -0.62894 -0.50911 -0.6213 C -0.50599 -0.58079 -0.5082 -0.60695 -0.50534 -0.56135 C -0.50482 -0.55232 -0.50403 -0.54352 -0.50338 -0.53449 C -0.50403 -0.5169 -0.50443 -0.49908 -0.50534 -0.48125 C -0.5056 -0.4757 -0.5056 -0.46945 -0.50716 -0.46459 C -0.51081 -0.45301 -0.51614 -0.45 -0.52213 -0.44468 L -0.68528 -0.44792 C -0.69987 -0.44838 -0.71068 -0.45232 -0.72474 -0.45787 C -0.72969 -0.45996 -0.73476 -0.46227 -0.73971 -0.46459 C -0.74896 -0.46898 -0.75742 -0.47292 -0.76588 -0.48125 C -0.77305 -0.4882 -0.77982 -0.49653 -0.78659 -0.50463 C -0.78841 -0.50672 -0.79062 -0.50834 -0.79219 -0.51135 C -0.79687 -0.51968 -0.80104 -0.52894 -0.80534 -0.53797 C -0.80872 -0.54537 -0.81445 -0.55949 -0.81653 -0.56783 C -0.81823 -0.57431 -0.81927 -0.58102 -0.82031 -0.58797 C -0.82305 -0.60556 -0.82656 -0.62315 -0.82786 -0.64121 C -0.82877 -0.65463 -0.83034 -0.67732 -0.83151 -0.69121 C -0.83216 -0.69676 -0.83281 -0.70232 -0.83346 -0.70787 C -0.83281 -0.72894 -0.83411 -0.75047 -0.83151 -0.7713 C -0.8306 -0.77871 -0.82292 -0.78727 -0.81849 -0.78797 C -0.80599 -0.78982 -0.79349 -0.79005 -0.78099 -0.79121 C -0.7513 -0.80255 -0.73737 -0.80579 -0.70599 -0.83125 C -0.69909 -0.83681 -0.69258 -0.84398 -0.68528 -0.84792 C -0.67435 -0.85394 -0.66302 -0.85834 -0.65156 -0.86111 C -0.63594 -0.86528 -0.64271 -0.86273 -0.63099 -0.86783 C -0.59206 -0.86297 -0.61614 -0.86875 -0.59713 -0.86111 C -0.59271 -0.85949 -0.58489 -0.85718 -0.58034 -0.85463 C -0.57708 -0.85255 -0.57396 -0.85047 -0.57096 -0.84792 C -0.56862 -0.84584 -0.55898 -0.83287 -0.55781 -0.83125 C -0.55521 -0.82709 -0.55299 -0.82199 -0.55026 -0.81783 C -0.54167 -0.80463 -0.54505 -0.81829 -0.53528 -0.79445 C -0.53099 -0.7838 -0.52656 -0.7588 -0.52409 -0.74792 C -0.52109 -0.73473 -0.51341 -0.70533 -0.51094 -0.68797 C -0.51002 -0.68125 -0.50976 -0.67454 -0.50911 -0.66783 C -0.50859 -0.66343 -0.50781 -0.65903 -0.50716 -0.65463 C -0.50781 -0.63565 -0.50755 -0.61667 -0.50911 -0.59792 C -0.50937 -0.59398 -0.51094 -0.59005 -0.51276 -0.58797 C -0.52109 -0.57871 -0.53008 -0.57153 -0.53906 -0.56459 C -0.58385 -0.52917 -0.51914 -0.57871 -0.61406 -0.5213 C -0.62435 -0.51505 -0.63385 -0.5044 -0.64401 -0.49792 C -0.65312 -0.49213 -0.6664 -0.49005 -0.67591 -0.48797 C -0.70338 -0.48912 -0.73099 -0.48843 -0.75846 -0.49121 C -0.76302 -0.49167 -0.76732 -0.49514 -0.77161 -0.49792 C -0.79557 -0.51389 -0.78151 -0.50602 -0.80156 -0.52801 C -0.81315 -0.54051 -0.81536 -0.53889 -0.82969 -0.54468 C -0.83151 -0.54676 -0.83333 -0.54931 -0.83528 -0.55116 C -0.83776 -0.55371 -0.84088 -0.5544 -0.84284 -0.55787 C -0.84596 -0.56366 -0.85026 -0.57801 -0.85026 -0.57778 C -0.85091 -0.58357 -0.85143 -0.58912 -0.85221 -0.59468 C -0.85325 -0.60232 -0.85508 -0.60996 -0.85599 -0.61783 C -0.8569 -0.62662 -0.85716 -0.63565 -0.85781 -0.64468 C -0.85651 -0.68565 -0.85664 -0.72686 -0.85403 -0.76783 C -0.85338 -0.77824 -0.85065 -0.7882 -0.84844 -0.79792 C -0.84453 -0.81528 -0.83971 -0.82824 -0.83151 -0.84121 C -0.82956 -0.84445 -0.82656 -0.84537 -0.82409 -0.84792 C -0.81771 -0.8544 -0.81211 -0.86297 -0.80534 -0.86783 C -0.79388 -0.87639 -0.78125 -0.87963 -0.76966 -0.88797 C -0.76653 -0.89005 -0.76367 -0.89329 -0.76028 -0.89445 C -0.75169 -0.89769 -0.74284 -0.89885 -0.73411 -0.90116 C -0.73034 -0.90209 -0.72656 -0.90348 -0.72278 -0.9044 C -0.68594 -0.90093 -0.64167 -0.90556 -0.60651 -0.87454 C -0.58268 -0.85324 -0.5888 -0.85764 -0.55963 -0.83797 C -0.55599 -0.83542 -0.55234 -0.83287 -0.54844 -0.83125 C -0.54414 -0.8294 -0.53971 -0.82894 -0.53528 -0.82778 C -0.53281 -0.8257 -0.53021 -0.82361 -0.52786 -0.8213 C -0.51653 -0.80926 -0.50586 -0.79491 -0.49401 -0.78449 C -0.47357 -0.76644 -0.46732 -0.76135 -0.44349 -0.73449 C -0.42943 -0.71875 -0.41575 -0.70162 -0.40221 -0.68449 C -0.39896 -0.68056 -0.39622 -0.675 -0.39284 -0.6713 C -0.33802 -0.61273 -0.41341 -0.70232 -0.35338 -0.63125 C -0.33555 -0.60996 -0.3457 -0.62292 -0.32344 -0.59121 C -0.32031 -0.58681 -0.31693 -0.58287 -0.31406 -0.57801 C -0.31028 -0.5713 -0.30273 -0.55625 -0.29726 -0.55116 C -0.29492 -0.54931 -0.29219 -0.54908 -0.28971 -0.54792 C -0.28776 -0.54561 -0.28568 -0.54398 -0.28411 -0.54121 C -0.28047 -0.53473 -0.27995 -0.5294 -0.27851 -0.5213 C -0.27903 -0.51783 -0.27903 -0.51389 -0.28034 -0.51135 C -0.28763 -0.49607 -0.28932 -0.49815 -0.29909 -0.49468 C -0.31341 -0.48125 -0.32812 -0.46898 -0.34219 -0.45463 C -0.3694 -0.42686 -0.39284 -0.38496 -0.42278 -0.36806 C -0.51341 -0.31667 -0.41068 -0.37153 -0.51471 -0.32801 C -0.55143 -0.3125 -0.53581 -0.31713 -0.56159 -0.31135 L -0.65716 -0.31806 C -0.67591 -0.31922 -0.69479 -0.3176 -0.71341 -0.3213 C -0.7237 -0.32338 -0.73346 -0.33033 -0.74349 -0.33473 C -0.7539 -0.33912 -0.75755 -0.33889 -0.76966 -0.34121 C -0.81562 -0.37755 -0.76224 -0.33704 -0.79974 -0.36135 C -0.80234 -0.36297 -0.80456 -0.36644 -0.80716 -0.36806 C -0.81276 -0.37107 -0.81862 -0.3713 -0.82409 -0.37454 C -0.82995 -0.37801 -0.83542 -0.38334 -0.84088 -0.38797 C -0.85143 -0.39653 -0.85325 -0.40116 -0.86719 -0.40787 C -0.872 -0.41042 -0.87721 -0.41019 -0.88216 -0.41135 C -0.90156 -0.42269 -0.89336 -0.41875 -0.90651 -0.42454 C -0.90911 -0.42801 -0.91172 -0.43102 -0.91406 -0.43449 C -0.91771 -0.44005 -0.92122 -0.44699 -0.92344 -0.45463 C -0.92435 -0.45764 -0.92474 -0.46135 -0.92526 -0.46459 C -0.92474 -0.48125 -0.92591 -0.49861 -0.92344 -0.51459 C -0.92265 -0.51991 -0.91823 -0.52084 -0.91588 -0.52454 C -0.90469 -0.54236 -0.90781 -0.54352 -0.89349 -0.55787 C -0.88802 -0.5632 -0.88203 -0.56621 -0.87656 -0.5713 C -0.87135 -0.57616 -0.86667 -0.58264 -0.86159 -0.58797 C -0.85169 -0.59815 -0.84153 -0.60787 -0.83151 -0.61783 L -0.81849 -0.63125 C -0.81406 -0.63565 -0.81002 -0.64144 -0.80534 -0.64468 C -0.76159 -0.67361 -0.81627 -0.63797 -0.77721 -0.66135 C -0.75794 -0.67269 -0.77877 -0.66389 -0.75469 -0.67454 C -0.74909 -0.67709 -0.74336 -0.67824 -0.73776 -0.68125 C -0.73268 -0.6838 -0.72799 -0.68889 -0.72278 -0.69121 C -0.71797 -0.69329 -0.71289 -0.69398 -0.70781 -0.69445 C -0.69284 -0.6963 -0.67786 -0.69653 -0.66276 -0.69792 C -0.65469 -0.69861 -0.64661 -0.7 -0.63841 -0.70116 C -0.61719 -0.7 -0.59596 -0.69977 -0.57474 -0.69792 C -0.57096 -0.69746 -0.56719 -0.69537 -0.56341 -0.69445 C -0.55716 -0.69306 -0.55091 -0.69236 -0.54466 -0.69121 C -0.52239 -0.6713 -0.55768 -0.70255 -0.52409 -0.67454 C -0.51901 -0.67037 -0.51406 -0.66574 -0.50911 -0.66135 C -0.50651 -0.65903 -0.5043 -0.65533 -0.50156 -0.65463 C -0.49479 -0.65278 -0.48763 -0.65186 -0.48099 -0.64792 C -0.47773 -0.64607 -0.47448 -0.64422 -0.47161 -0.64121 C -0.46888 -0.63843 -0.4668 -0.63403 -0.46406 -0.63125 C -0.45286 -0.61968 -0.45234 -0.61991 -0.44349 -0.61459 C -0.43763 -0.60625 -0.41927 -0.57963 -0.41536 -0.57801 L -0.40781 -0.57454 C -0.39844 -0.56343 -0.40573 -0.57107 -0.39284 -0.56135 C -0.38711 -0.55695 -0.38164 -0.55209 -0.37591 -0.54792 C -0.37409 -0.54653 -0.37213 -0.54584 -0.37031 -0.54468 C -0.34948 -0.53056 -0.37331 -0.54537 -0.34974 -0.53125 C -0.33932 -0.51273 -0.34557 -0.52523 -0.33281 -0.49121 L -0.32903 -0.48125 C -0.32838 -0.47686 -0.32786 -0.47223 -0.32721 -0.46783 C -0.32604 -0.46042 -0.32487 -0.45371 -0.32161 -0.44792 C -0.31992 -0.44514 -0.31784 -0.44352 -0.31588 -0.44121 C -0.30534 -0.41297 -0.32278 -0.45672 -0.30091 -0.41806 C -0.29362 -0.40486 -0.28359 -0.38866 -0.28034 -0.3713 L -0.27656 -0.35139 L -0.27474 -0.34121 C -0.27539 -0.33565 -0.275 -0.32986 -0.27656 -0.32454 C -0.28086 -0.31111 -0.28463 -0.3213 -0.28971 -0.32454 C -0.29206 -0.32616 -0.29466 -0.32686 -0.29726 -0.32801 C -0.31224 -0.34584 -0.29401 -0.32269 -0.30651 -0.34468 L -0.30651 -0.34121 L -0.30286 -0.4412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6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06" y="-5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nature wallpaper">
            <a:extLst>
              <a:ext uri="{FF2B5EF4-FFF2-40B4-BE49-F238E27FC236}">
                <a16:creationId xmlns:a16="http://schemas.microsoft.com/office/drawing/2014/main" id="{8376F779-592D-4E7C-A9C9-27D66314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98DCB5-2E55-4AC2-888E-89519700287F}"/>
              </a:ext>
            </a:extLst>
          </p:cNvPr>
          <p:cNvSpPr txBox="1"/>
          <p:nvPr/>
        </p:nvSpPr>
        <p:spPr>
          <a:xfrm>
            <a:off x="3977632" y="87683"/>
            <a:ext cx="4236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err="1">
                <a:solidFill>
                  <a:srgbClr val="4B402C"/>
                </a:solidFill>
              </a:rPr>
              <a:t>Recapitulation</a:t>
            </a:r>
            <a:endParaRPr lang="cs-CZ" sz="5400" dirty="0">
              <a:solidFill>
                <a:srgbClr val="4B4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8D54B1D-4D33-441F-9FC1-FD688071D7EE}"/>
              </a:ext>
            </a:extLst>
          </p:cNvPr>
          <p:cNvSpPr txBox="1"/>
          <p:nvPr/>
        </p:nvSpPr>
        <p:spPr>
          <a:xfrm>
            <a:off x="863251" y="576197"/>
            <a:ext cx="1114920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Zdroje:</a:t>
            </a:r>
          </a:p>
          <a:p>
            <a:endParaRPr lang="cs-CZ" sz="5400" dirty="0"/>
          </a:p>
          <a:p>
            <a:r>
              <a:rPr lang="cs-CZ" sz="2000" dirty="0"/>
              <a:t>Google, Wiki, </a:t>
            </a:r>
            <a:r>
              <a:rPr lang="cs-CZ" sz="2000" dirty="0" err="1"/>
              <a:t>Youtube</a:t>
            </a:r>
            <a:r>
              <a:rPr lang="cs-CZ" sz="2000" dirty="0"/>
              <a:t>, Google obrázky,</a:t>
            </a:r>
            <a:r>
              <a:rPr lang="cs-CZ" sz="2000" dirty="0">
                <a:hlinkClick r:id="rId2"/>
              </a:rPr>
              <a:t> https://zahorami.cz/</a:t>
            </a:r>
            <a:r>
              <a:rPr lang="cs-CZ" sz="2000" dirty="0"/>
              <a:t>,</a:t>
            </a:r>
          </a:p>
          <a:p>
            <a:r>
              <a:rPr lang="cs-CZ" sz="1400" dirty="0">
                <a:hlinkClick r:id="rId3"/>
              </a:rPr>
              <a:t>https://www.google.com/</a:t>
            </a:r>
            <a:r>
              <a:rPr lang="cs-CZ" sz="1400" dirty="0" err="1">
                <a:hlinkClick r:id="rId3"/>
              </a:rPr>
              <a:t>search?biw</a:t>
            </a:r>
            <a:r>
              <a:rPr lang="cs-CZ" sz="1400" dirty="0">
                <a:hlinkClick r:id="rId3"/>
              </a:rPr>
              <a:t>=1366&amp;bih=695&amp;tbm=</a:t>
            </a:r>
            <a:r>
              <a:rPr lang="cs-CZ" sz="1400" dirty="0" err="1">
                <a:hlinkClick r:id="rId3"/>
              </a:rPr>
              <a:t>isch&amp;sa</a:t>
            </a:r>
            <a:r>
              <a:rPr lang="cs-CZ" sz="1400" dirty="0">
                <a:hlinkClick r:id="rId3"/>
              </a:rPr>
              <a:t>=1&amp;ei=ZBZxXdjnOqTE8gKOg4fIDQ&amp;q=</a:t>
            </a:r>
            <a:r>
              <a:rPr lang="cs-CZ" sz="1400" dirty="0" err="1">
                <a:hlinkClick r:id="rId3"/>
              </a:rPr>
              <a:t>nature+wallpaper&amp;oq</a:t>
            </a:r>
            <a:r>
              <a:rPr lang="cs-CZ" sz="1400" dirty="0">
                <a:hlinkClick r:id="rId3"/>
              </a:rPr>
              <a:t>=</a:t>
            </a:r>
            <a:r>
              <a:rPr lang="cs-CZ" sz="1400" dirty="0" err="1">
                <a:hlinkClick r:id="rId3"/>
              </a:rPr>
              <a:t>nature</a:t>
            </a:r>
            <a:r>
              <a:rPr lang="cs-CZ" sz="1400" dirty="0">
                <a:hlinkClick r:id="rId3"/>
              </a:rPr>
              <a:t>+&amp;</a:t>
            </a:r>
            <a:r>
              <a:rPr lang="cs-CZ" sz="1400" dirty="0" err="1">
                <a:hlinkClick r:id="rId3"/>
              </a:rPr>
              <a:t>gs_l</a:t>
            </a:r>
            <a:r>
              <a:rPr lang="cs-CZ" sz="1400" dirty="0">
                <a:hlinkClick r:id="rId3"/>
              </a:rPr>
              <a:t>=img.1.0.0l10.753722.1264586..1267710...7.0..1.1467.6631.6j4j1j1j1j0j1j3......0....1..gws-wiz-img.....0..0i67j0i30j0i19.2-pnjn10Rsc#imgrc=udEYjVBPavCa4M: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https://zahorami.cz/2016/09/jidlo-na-trek-jak-varit-na-horach-lip-nez-lada-hruska-a-pritom-nezhynout-pod-vahou-krosny/#jak-to-zabalit</a:t>
            </a:r>
            <a:endParaRPr lang="cs-CZ" sz="1400" dirty="0"/>
          </a:p>
          <a:p>
            <a:r>
              <a:rPr lang="cs-CZ" sz="1400" dirty="0">
                <a:hlinkClick r:id="rId5"/>
              </a:rPr>
              <a:t>https://www.google.com/</a:t>
            </a:r>
            <a:r>
              <a:rPr lang="cs-CZ" sz="1400" dirty="0" err="1">
                <a:hlinkClick r:id="rId5"/>
              </a:rPr>
              <a:t>search?biw</a:t>
            </a:r>
            <a:r>
              <a:rPr lang="cs-CZ" sz="1400" dirty="0">
                <a:hlinkClick r:id="rId5"/>
              </a:rPr>
              <a:t>=1366&amp;bih=695&amp;tbm=</a:t>
            </a:r>
            <a:r>
              <a:rPr lang="cs-CZ" sz="1400" dirty="0" err="1">
                <a:hlinkClick r:id="rId5"/>
              </a:rPr>
              <a:t>isch&amp;sa</a:t>
            </a:r>
            <a:r>
              <a:rPr lang="cs-CZ" sz="1400" dirty="0">
                <a:hlinkClick r:id="rId5"/>
              </a:rPr>
              <a:t>=1&amp;ei=5BVxXcf2JoeChbIPodqGmAE&amp;q=instantn%C3%AD+potraviny&amp;oq=instantn%C3%AD+potraviny&amp;gs_l=img.3..0i30.118938.126653..127176...0.0..0.133.1625.15j4......0....1..gws-wiz-img.....0..0j0i67j0i5i30j0i8i30j0i24.QGoIYwJB8Pw&amp;ved=0ahUKEwjH-L_i7LnkAhUHQUEAHSGtARMQ4dUDCAY&amp;uact=5#imgrc=iikB_EbXqQ1lDM:</a:t>
            </a:r>
            <a:endParaRPr lang="cs-CZ" sz="1400" dirty="0"/>
          </a:p>
          <a:p>
            <a:r>
              <a:rPr lang="cs-CZ" sz="1400" dirty="0">
                <a:hlinkClick r:id="rId6"/>
              </a:rPr>
              <a:t>https://www.google.com/</a:t>
            </a:r>
            <a:r>
              <a:rPr lang="cs-CZ" sz="1400" dirty="0" err="1">
                <a:hlinkClick r:id="rId6"/>
              </a:rPr>
              <a:t>search?biw</a:t>
            </a:r>
            <a:r>
              <a:rPr lang="cs-CZ" sz="1400" dirty="0">
                <a:hlinkClick r:id="rId6"/>
              </a:rPr>
              <a:t>=1366&amp;bih=695&amp;tbm=</a:t>
            </a:r>
            <a:r>
              <a:rPr lang="cs-CZ" sz="1400" dirty="0" err="1">
                <a:hlinkClick r:id="rId6"/>
              </a:rPr>
              <a:t>isch&amp;sa</a:t>
            </a:r>
            <a:r>
              <a:rPr lang="cs-CZ" sz="1400" dirty="0">
                <a:hlinkClick r:id="rId6"/>
              </a:rPr>
              <a:t>=1&amp;ei=1xRxXeX8JJiP8gLri6P4Cw&amp;q=</a:t>
            </a:r>
            <a:r>
              <a:rPr lang="cs-CZ" sz="1400" dirty="0" err="1">
                <a:hlinkClick r:id="rId6"/>
              </a:rPr>
              <a:t>stetoskop+wallpaper&amp;oq</a:t>
            </a:r>
            <a:r>
              <a:rPr lang="cs-CZ" sz="1400" dirty="0">
                <a:hlinkClick r:id="rId6"/>
              </a:rPr>
              <a:t>=</a:t>
            </a:r>
            <a:r>
              <a:rPr lang="cs-CZ" sz="1400" dirty="0" err="1">
                <a:hlinkClick r:id="rId6"/>
              </a:rPr>
              <a:t>stetoskop+wallpaper&amp;gs_l</a:t>
            </a:r>
            <a:r>
              <a:rPr lang="cs-CZ" sz="1400" dirty="0">
                <a:hlinkClick r:id="rId6"/>
              </a:rPr>
              <a:t>=img.3..0i19.261683.267812..268027...0.0..0.127.1572.13j5......0....1..gws-wiz-img.....0..0i67j0j0i10j0i30j0i30i19j0i8i30i19.PjgcQx6FhTQ&amp;ved=0ahUKEwilxJvi67nkAhWYh1wKHevFCL8Q4dUDCAY&amp;uact=5#imgrc=QyM_95qCOhvdTM:</a:t>
            </a:r>
            <a:endParaRPr lang="cs-CZ" sz="1400" dirty="0"/>
          </a:p>
          <a:p>
            <a:r>
              <a:rPr lang="cs-CZ" sz="1400" dirty="0">
                <a:hlinkClick r:id="rId7"/>
              </a:rPr>
              <a:t>https://www.google.com/</a:t>
            </a:r>
            <a:r>
              <a:rPr lang="cs-CZ" sz="1400" dirty="0" err="1">
                <a:hlinkClick r:id="rId7"/>
              </a:rPr>
              <a:t>search?biw</a:t>
            </a:r>
            <a:r>
              <a:rPr lang="cs-CZ" sz="1400" dirty="0">
                <a:hlinkClick r:id="rId7"/>
              </a:rPr>
              <a:t>=1366&amp;bih=695&amp;tbm=</a:t>
            </a:r>
            <a:r>
              <a:rPr lang="cs-CZ" sz="1400" dirty="0" err="1">
                <a:hlinkClick r:id="rId7"/>
              </a:rPr>
              <a:t>isch&amp;sa</a:t>
            </a:r>
            <a:r>
              <a:rPr lang="cs-CZ" sz="1400" dirty="0">
                <a:hlinkClick r:id="rId7"/>
              </a:rPr>
              <a:t>=1&amp;ei=rBRxXYzaN9CD8gKoj6qwDQ&amp;q=</a:t>
            </a:r>
            <a:r>
              <a:rPr lang="cs-CZ" sz="1400" dirty="0" err="1">
                <a:hlinkClick r:id="rId7"/>
              </a:rPr>
              <a:t>jak+sbalit+batoh+na+trek&amp;oq</a:t>
            </a:r>
            <a:r>
              <a:rPr lang="cs-CZ" sz="1400" dirty="0">
                <a:hlinkClick r:id="rId7"/>
              </a:rPr>
              <a:t>=</a:t>
            </a:r>
            <a:r>
              <a:rPr lang="cs-CZ" sz="1400" dirty="0" err="1">
                <a:hlinkClick r:id="rId7"/>
              </a:rPr>
              <a:t>jak+sbalit+batoh+na+trek&amp;gs_l</a:t>
            </a:r>
            <a:r>
              <a:rPr lang="cs-CZ" sz="1400" dirty="0">
                <a:hlinkClick r:id="rId7"/>
              </a:rPr>
              <a:t>=img.3..0i30.34572.41220..41566...0.0..0.562.3178.9j3j1j1j1j2......0....1..gws-wiz-img.....0..0j0i67j0i24.aFpfeGwMrbs&amp;ved=0ahUKEwiM4O3N67nkAhXQgVwKHaiHCtYQ4dUDCAY&amp;uact=5#imgrc=wlt5oIXdicO25M:</a:t>
            </a:r>
            <a:endParaRPr lang="cs-CZ" sz="1400" dirty="0"/>
          </a:p>
          <a:p>
            <a:r>
              <a:rPr lang="cs-CZ" sz="1400" dirty="0">
                <a:hlinkClick r:id="rId8"/>
              </a:rPr>
              <a:t>https://zahorami.cz/prakticke/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443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pegas wallpaper">
            <a:extLst>
              <a:ext uri="{FF2B5EF4-FFF2-40B4-BE49-F238E27FC236}">
                <a16:creationId xmlns:a16="http://schemas.microsoft.com/office/drawing/2014/main" id="{8CA67F1A-110A-43BE-A54A-EA691DB48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7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669C5AE-6053-4900-9DB1-B7F67E12ED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EFCC06-7CA5-40B5-9D1F-B46E8F49D77A}"/>
              </a:ext>
            </a:extLst>
          </p:cNvPr>
          <p:cNvSpPr txBox="1"/>
          <p:nvPr/>
        </p:nvSpPr>
        <p:spPr>
          <a:xfrm>
            <a:off x="751561" y="3429000"/>
            <a:ext cx="10459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Co a jak sbalit?</a:t>
            </a:r>
          </a:p>
          <a:p>
            <a:pPr marL="457200" indent="-457200"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Orientace v prostoru</a:t>
            </a:r>
          </a:p>
          <a:p>
            <a:pPr marL="457200" indent="-457200"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Zdravověda </a:t>
            </a:r>
          </a:p>
          <a:p>
            <a:pPr marL="457200" indent="-457200"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Jídlo a pití</a:t>
            </a:r>
          </a:p>
          <a:p>
            <a:pPr marL="457200" indent="-457200"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Ochrana před divokou zvěří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23A44E-2602-448B-B10C-993F695FF042}"/>
              </a:ext>
            </a:extLst>
          </p:cNvPr>
          <p:cNvSpPr txBox="1"/>
          <p:nvPr/>
        </p:nvSpPr>
        <p:spPr>
          <a:xfrm>
            <a:off x="5341707" y="95473"/>
            <a:ext cx="2485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Osnova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F55DC88-4770-490B-8128-742254B69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FCA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5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Ã½sledek obrÃ¡zku pro kabelky 1920x1080">
            <a:extLst>
              <a:ext uri="{FF2B5EF4-FFF2-40B4-BE49-F238E27FC236}">
                <a16:creationId xmlns:a16="http://schemas.microsoft.com/office/drawing/2014/main" id="{4F77CF31-729A-4155-8730-6F1C4124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819CE3F-D7D8-49F3-9CF8-4076C1C0BE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2F1FA5-A06A-48A2-8E4B-D9F2AA4B3DFF}"/>
              </a:ext>
            </a:extLst>
          </p:cNvPr>
          <p:cNvSpPr txBox="1"/>
          <p:nvPr/>
        </p:nvSpPr>
        <p:spPr>
          <a:xfrm>
            <a:off x="4118149" y="201004"/>
            <a:ext cx="3656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F0F4FD"/>
                </a:solidFill>
              </a:rPr>
              <a:t>Co si sbalit?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DACAB5-D51C-40EA-8305-D4F63D87B100}"/>
              </a:ext>
            </a:extLst>
          </p:cNvPr>
          <p:cNvSpPr txBox="1"/>
          <p:nvPr/>
        </p:nvSpPr>
        <p:spPr>
          <a:xfrm>
            <a:off x="567843" y="1871982"/>
            <a:ext cx="9352771" cy="554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400" dirty="0">
                <a:solidFill>
                  <a:srgbClr val="F0F4FD"/>
                </a:solidFill>
              </a:rPr>
              <a:t>Nůž                                                            Karabina</a:t>
            </a:r>
          </a:p>
          <a:p>
            <a:pPr fontAlgn="base"/>
            <a:r>
              <a:rPr lang="cs-CZ" sz="2400" dirty="0">
                <a:solidFill>
                  <a:srgbClr val="F0F4FD"/>
                </a:solidFill>
              </a:rPr>
              <a:t>GPS/kompas/mapa                                Kus špagátu </a:t>
            </a:r>
          </a:p>
          <a:p>
            <a:pPr fontAlgn="base"/>
            <a:r>
              <a:rPr lang="cs-CZ" sz="2400" dirty="0">
                <a:solidFill>
                  <a:srgbClr val="F0F4FD"/>
                </a:solidFill>
              </a:rPr>
              <a:t>Náhradní baterky                                   Lezecká smyčka-kus pevné šňůry</a:t>
            </a:r>
          </a:p>
          <a:p>
            <a:r>
              <a:rPr lang="cs-CZ" sz="2400" dirty="0">
                <a:solidFill>
                  <a:srgbClr val="F0F4FD"/>
                </a:solidFill>
              </a:rPr>
              <a:t>Kondom                                                    Píšťalka </a:t>
            </a:r>
          </a:p>
          <a:p>
            <a:r>
              <a:rPr lang="cs-CZ" sz="2400" dirty="0">
                <a:solidFill>
                  <a:srgbClr val="F0F4FD"/>
                </a:solidFill>
              </a:rPr>
              <a:t>Drátěná pilka                                           Sirky, zapalovač nebo křesadlo</a:t>
            </a:r>
          </a:p>
          <a:p>
            <a:r>
              <a:rPr lang="cs-CZ" sz="2400" dirty="0">
                <a:solidFill>
                  <a:srgbClr val="F0F4FD"/>
                </a:solidFill>
              </a:rPr>
              <a:t>Březová kůra                                            Celta                                             </a:t>
            </a:r>
          </a:p>
          <a:p>
            <a:r>
              <a:rPr lang="cs-CZ" sz="2400" dirty="0">
                <a:solidFill>
                  <a:srgbClr val="F0F4FD"/>
                </a:solidFill>
              </a:rPr>
              <a:t>Lékárnička                                                                                                          </a:t>
            </a:r>
          </a:p>
          <a:p>
            <a:r>
              <a:rPr lang="cs-CZ" sz="2400" dirty="0">
                <a:solidFill>
                  <a:srgbClr val="F0F4FD"/>
                </a:solidFill>
              </a:rPr>
              <a:t>Spacák                                                          </a:t>
            </a:r>
          </a:p>
          <a:p>
            <a:r>
              <a:rPr lang="cs-CZ" sz="2400" dirty="0">
                <a:solidFill>
                  <a:srgbClr val="F0F4FD"/>
                </a:solidFill>
              </a:rPr>
              <a:t>Karimatka</a:t>
            </a:r>
          </a:p>
          <a:p>
            <a:r>
              <a:rPr lang="cs-CZ" sz="2400" dirty="0">
                <a:solidFill>
                  <a:srgbClr val="F0F4FD"/>
                </a:solidFill>
              </a:rPr>
              <a:t>Jehla + niť </a:t>
            </a:r>
          </a:p>
          <a:p>
            <a:r>
              <a:rPr lang="cs-CZ" sz="2400" dirty="0">
                <a:solidFill>
                  <a:srgbClr val="F0F4FD"/>
                </a:solidFill>
              </a:rPr>
              <a:t>Čelovka                                                            </a:t>
            </a:r>
          </a:p>
          <a:p>
            <a:endParaRPr lang="cs-CZ" sz="3008" dirty="0">
              <a:solidFill>
                <a:srgbClr val="F0F4FD"/>
              </a:solidFill>
            </a:endParaRPr>
          </a:p>
          <a:p>
            <a:endParaRPr lang="en-GB" sz="2000" dirty="0">
              <a:solidFill>
                <a:srgbClr val="F0F4FD"/>
              </a:solidFill>
            </a:endParaRPr>
          </a:p>
          <a:p>
            <a:endParaRPr lang="cs-CZ" sz="2000" dirty="0">
              <a:solidFill>
                <a:srgbClr val="F0F4FD"/>
              </a:solidFill>
            </a:endParaRPr>
          </a:p>
          <a:p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96BDDA-3160-4332-885E-228CC7241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9520">
            <a:off x="5825265" y="4625082"/>
            <a:ext cx="541470" cy="17174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3B9C3F-6E6C-438B-BB35-CC1BD82E80A8}"/>
              </a:ext>
            </a:extLst>
          </p:cNvPr>
          <p:cNvSpPr txBox="1"/>
          <p:nvPr/>
        </p:nvSpPr>
        <p:spPr>
          <a:xfrm rot="1721781">
            <a:off x="5328098" y="5015267"/>
            <a:ext cx="202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Pepřák</a:t>
            </a:r>
            <a:r>
              <a:rPr lang="cs-CZ" dirty="0"/>
              <a:t> na medvědy</a:t>
            </a:r>
          </a:p>
        </p:txBody>
      </p:sp>
    </p:spTree>
    <p:extLst>
      <p:ext uri="{BB962C8B-B14F-4D97-AF65-F5344CB8AC3E}">
        <p14:creationId xmlns:p14="http://schemas.microsoft.com/office/powerpoint/2010/main" val="357129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6487D0B-1DC1-422E-9E5B-DED4171B758F}"/>
              </a:ext>
            </a:extLst>
          </p:cNvPr>
          <p:cNvSpPr txBox="1"/>
          <p:nvPr/>
        </p:nvSpPr>
        <p:spPr>
          <a:xfrm>
            <a:off x="764088" y="216167"/>
            <a:ext cx="459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Jak se sbalit?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E7FD79A-FABD-41F0-87DC-FA9B3D5FCA6D}"/>
              </a:ext>
            </a:extLst>
          </p:cNvPr>
          <p:cNvSpPr txBox="1"/>
          <p:nvPr/>
        </p:nvSpPr>
        <p:spPr>
          <a:xfrm>
            <a:off x="413414" y="1536174"/>
            <a:ext cx="4822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těžké věci k lopatkám</a:t>
            </a:r>
          </a:p>
          <a:p>
            <a:endParaRPr lang="cs-CZ" sz="2400" dirty="0"/>
          </a:p>
          <a:p>
            <a:r>
              <a:rPr lang="cs-CZ" sz="2400" dirty="0"/>
              <a:t>- předměty časté potřeby po ruce : větrovka, </a:t>
            </a:r>
            <a:r>
              <a:rPr lang="cs-CZ" sz="2400" dirty="0" err="1"/>
              <a:t>pepřák</a:t>
            </a:r>
            <a:r>
              <a:rPr lang="cs-CZ" sz="2400" dirty="0"/>
              <a:t> /nůž, peníze, mobil, doklady, lékárnička…</a:t>
            </a:r>
          </a:p>
          <a:p>
            <a:endParaRPr lang="cs-CZ" sz="2400" dirty="0"/>
          </a:p>
          <a:p>
            <a:r>
              <a:rPr lang="cs-CZ" sz="2400" dirty="0"/>
              <a:t>- hroznový cukr do kapsy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122" name="Picture 2" descr="VÃ½sledek obrÃ¡zku pro jak sbalit batoh na trek">
            <a:extLst>
              <a:ext uri="{FF2B5EF4-FFF2-40B4-BE49-F238E27FC236}">
                <a16:creationId xmlns:a16="http://schemas.microsoft.com/office/drawing/2014/main" id="{447E6D9B-64A9-4695-9333-A0C97658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35" y="1759907"/>
            <a:ext cx="6956065" cy="50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A93D027-AF0B-473D-95E3-0AFA49FF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11" y="-18789"/>
            <a:ext cx="6876789" cy="68767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9A4E42-97A9-4E40-85BE-5B1639E496EB}"/>
              </a:ext>
            </a:extLst>
          </p:cNvPr>
          <p:cNvSpPr txBox="1"/>
          <p:nvPr/>
        </p:nvSpPr>
        <p:spPr>
          <a:xfrm>
            <a:off x="1290181" y="375781"/>
            <a:ext cx="836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Orientace v přírodě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DB5C4D-B8A3-4CC4-9608-D513AA942C3F}"/>
              </a:ext>
            </a:extLst>
          </p:cNvPr>
          <p:cNvSpPr txBox="1"/>
          <p:nvPr/>
        </p:nvSpPr>
        <p:spPr>
          <a:xfrm>
            <a:off x="1" y="1693681"/>
            <a:ext cx="5411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Podle mapy a buzoly.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Lišejníky na stromě ukazují na </a:t>
            </a:r>
            <a:r>
              <a:rPr lang="cs-CZ" sz="2400" dirty="0" err="1"/>
              <a:t>severo</a:t>
            </a:r>
            <a:r>
              <a:rPr lang="cs-CZ" sz="2400" dirty="0"/>
              <a:t>-západ.</a:t>
            </a:r>
          </a:p>
          <a:p>
            <a:pPr marL="342900" lvl="0" indent="-342900">
              <a:buFont typeface="+mj-lt"/>
              <a:buAutoNum type="arabicPeriod"/>
            </a:pP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Nasměrujeme malou ručičku hodinek na slunce a polovina úhlu mezi 12 a malou ručičkou ukazuje na jih.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Prudší strana mraveniště ukazuje na sever</a:t>
            </a:r>
          </a:p>
        </p:txBody>
      </p:sp>
    </p:spTree>
    <p:extLst>
      <p:ext uri="{BB962C8B-B14F-4D97-AF65-F5344CB8AC3E}">
        <p14:creationId xmlns:p14="http://schemas.microsoft.com/office/powerpoint/2010/main" val="12114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stetoskop wallpapers">
            <a:extLst>
              <a:ext uri="{FF2B5EF4-FFF2-40B4-BE49-F238E27FC236}">
                <a16:creationId xmlns:a16="http://schemas.microsoft.com/office/drawing/2014/main" id="{06DCADDE-7684-4BA0-86DD-CA61E4AE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65F7C27-9CF3-4813-B5AB-F6373E44E0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E5CFCE-5DD6-4871-8FC9-0896AEBA5A45}"/>
              </a:ext>
            </a:extLst>
          </p:cNvPr>
          <p:cNvSpPr txBox="1"/>
          <p:nvPr/>
        </p:nvSpPr>
        <p:spPr>
          <a:xfrm>
            <a:off x="1265129" y="-50104"/>
            <a:ext cx="824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Zdravověda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66EB09-DE22-43CB-A1B3-9A9243C33609}"/>
              </a:ext>
            </a:extLst>
          </p:cNvPr>
          <p:cNvSpPr txBox="1"/>
          <p:nvPr/>
        </p:nvSpPr>
        <p:spPr>
          <a:xfrm>
            <a:off x="1265129" y="823122"/>
            <a:ext cx="111356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-aplikace Záchranka</a:t>
            </a:r>
          </a:p>
          <a:p>
            <a:r>
              <a:rPr lang="cs-CZ" sz="2400" dirty="0"/>
              <a:t>-Horská služba - +420 1210  </a:t>
            </a:r>
          </a:p>
          <a:p>
            <a:r>
              <a:rPr lang="cs-CZ" sz="2400" dirty="0"/>
              <a:t>-Slovenská Horská služba - +421 18 300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/>
              <a:t>1.Krvácení</a:t>
            </a:r>
            <a:r>
              <a:rPr lang="cs-CZ" sz="2400" dirty="0"/>
              <a:t> </a:t>
            </a:r>
          </a:p>
          <a:p>
            <a:pPr lvl="0"/>
            <a:r>
              <a:rPr lang="cs-CZ" sz="2400" dirty="0"/>
              <a:t>-tlakový obvaz - v případě krku ucpat prsty</a:t>
            </a:r>
          </a:p>
          <a:p>
            <a:pPr lvl="0"/>
            <a:r>
              <a:rPr lang="cs-CZ" sz="2400" dirty="0"/>
              <a:t>-ucpat tričkem, obvázat…</a:t>
            </a:r>
          </a:p>
          <a:p>
            <a:pPr lvl="0"/>
            <a:r>
              <a:rPr lang="cs-CZ" sz="2400" dirty="0"/>
              <a:t>-po prosáknutí 3.vrstvy tlakového obvazu – škrtidlo přes látku</a:t>
            </a:r>
          </a:p>
          <a:p>
            <a:r>
              <a:rPr lang="cs-CZ" sz="2400" dirty="0"/>
              <a:t>-přivolat pomoc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/>
              <a:t>2.Omdlení</a:t>
            </a:r>
            <a:endParaRPr lang="cs-CZ" sz="2400" dirty="0"/>
          </a:p>
          <a:p>
            <a:r>
              <a:rPr lang="cs-CZ" sz="2400" dirty="0"/>
              <a:t>-položíme na zem a nohy dáme nahoru a hlavu na bok</a:t>
            </a:r>
          </a:p>
          <a:p>
            <a:r>
              <a:rPr lang="cs-CZ" sz="2400" dirty="0"/>
              <a:t>-vyhledáme pomoc</a:t>
            </a:r>
          </a:p>
          <a:p>
            <a:r>
              <a:rPr lang="cs-CZ" sz="2400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14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DA0932-A8D8-4B48-A966-2B95CE0A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28D0FC-A837-4292-824A-E43B583A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2635AA-24B3-483E-95B3-BC83E02E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86" y="1"/>
            <a:ext cx="10515600" cy="977030"/>
          </a:xfrm>
        </p:spPr>
        <p:txBody>
          <a:bodyPr/>
          <a:lstStyle/>
          <a:p>
            <a:r>
              <a:rPr lang="cs-CZ" sz="5400" dirty="0"/>
              <a:t>Zdravověda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DBBAF-CDC3-40D5-8B0C-5495B94D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86" y="977031"/>
            <a:ext cx="10515600" cy="557408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400" b="1" dirty="0"/>
              <a:t>3.Zlomenina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-znehybněte končetinu, zbytečně nehýbat</a:t>
            </a:r>
          </a:p>
          <a:p>
            <a:pPr marL="0" indent="0">
              <a:buNone/>
            </a:pPr>
            <a:r>
              <a:rPr lang="cs-CZ" sz="2400" dirty="0"/>
              <a:t>-přivolejte záchrannou službu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4.Omrzliny/popáleniny</a:t>
            </a:r>
          </a:p>
          <a:p>
            <a:pPr marL="0" indent="0">
              <a:buNone/>
            </a:pPr>
            <a:r>
              <a:rPr lang="cs-CZ" sz="2400" dirty="0"/>
              <a:t>-Přikryjte vhodným krytím </a:t>
            </a:r>
          </a:p>
          <a:p>
            <a:pPr marL="0" indent="0">
              <a:buNone/>
            </a:pPr>
            <a:r>
              <a:rPr lang="cs-CZ" sz="2400" dirty="0"/>
              <a:t>-Nestrhávat puchýře</a:t>
            </a:r>
          </a:p>
          <a:p>
            <a:pPr marL="0" indent="0">
              <a:buNone/>
            </a:pPr>
            <a:r>
              <a:rPr lang="cs-CZ" sz="2400" dirty="0"/>
              <a:t>-Ohřívat pomalu/chladit pomalu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5.Infarkt</a:t>
            </a:r>
          </a:p>
          <a:p>
            <a:pPr marL="0" indent="0">
              <a:buNone/>
            </a:pPr>
            <a:r>
              <a:rPr lang="cs-CZ" sz="2400" dirty="0"/>
              <a:t>-V polosedě a uklidňovat</a:t>
            </a:r>
          </a:p>
          <a:p>
            <a:pPr marL="0" indent="0">
              <a:buNone/>
            </a:pPr>
            <a:r>
              <a:rPr lang="cs-CZ" sz="2400" dirty="0"/>
              <a:t>-5T</a:t>
            </a:r>
          </a:p>
          <a:p>
            <a:pPr marL="0" indent="0">
              <a:buNone/>
            </a:pPr>
            <a:r>
              <a:rPr lang="cs-CZ" sz="2400" dirty="0"/>
              <a:t>-Volat pomoc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98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Ã½sledek obrÃ¡zku pro instantnÃ­ potraviny">
            <a:extLst>
              <a:ext uri="{FF2B5EF4-FFF2-40B4-BE49-F238E27FC236}">
                <a16:creationId xmlns:a16="http://schemas.microsoft.com/office/drawing/2014/main" id="{3BC29D6D-1126-4762-A7C6-F06D925F0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46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ECA20E2-F202-40BB-9CCC-E3B472F33BCF}"/>
              </a:ext>
            </a:extLst>
          </p:cNvPr>
          <p:cNvSpPr txBox="1"/>
          <p:nvPr/>
        </p:nvSpPr>
        <p:spPr>
          <a:xfrm>
            <a:off x="624182" y="208074"/>
            <a:ext cx="320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Jídlo a pití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684341-5976-44F5-AA2A-7C88521575C7}"/>
              </a:ext>
            </a:extLst>
          </p:cNvPr>
          <p:cNvSpPr txBox="1"/>
          <p:nvPr/>
        </p:nvSpPr>
        <p:spPr>
          <a:xfrm>
            <a:off x="536500" y="1314426"/>
            <a:ext cx="53611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Rychle </a:t>
            </a:r>
            <a:r>
              <a:rPr lang="cs-CZ" sz="2400" dirty="0" err="1">
                <a:solidFill>
                  <a:schemeClr val="bg1"/>
                </a:solidFill>
              </a:rPr>
              <a:t>uvařitelné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Trvanlivé potraviny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Polenta (kukuřičná kaše),kuskus, červená čočka…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Instantní nebo sušené (ovesné kaše, káva, polívky, protein) 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MRE potraviny (vojenské balíčky)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Sladké, krekry 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8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obra-miska.cz/data/image/w300h300/4/7864.jpg">
            <a:extLst>
              <a:ext uri="{FF2B5EF4-FFF2-40B4-BE49-F238E27FC236}">
                <a16:creationId xmlns:a16="http://schemas.microsoft.com/office/drawing/2014/main" id="{041867F2-1D2E-4EDE-AD7A-AB5D1D45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464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2807E06-668D-4751-993E-7D1085A79E51}"/>
              </a:ext>
            </a:extLst>
          </p:cNvPr>
          <p:cNvSpPr/>
          <p:nvPr/>
        </p:nvSpPr>
        <p:spPr>
          <a:xfrm>
            <a:off x="-54769" y="0"/>
            <a:ext cx="12301538" cy="6858000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F6E1BF-8E47-4BC2-A41B-19C0A8B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Ochrana před divokou zvěří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B134C-87EB-4963-8300-27A610E4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6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Tábořte (rozdělejte oheň)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Buďte hluční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Nepoužívejte žádné parfémy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Když už se s medvědem střetnete tak zachovejte klid, nedívejte se mu do očí, neutíkejte před ním, nekřičte a zkuste mu udělat únikovou cestu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Pokud vás napadne zaútočte na jeho čumák nebo oči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Když se setkáte s divokým prasetem, tak si ho nevšímejte, a pomalým tempem jděte od něho, hlavně nedělejte prudké pohyby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8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742</Words>
  <Application>Microsoft Office PowerPoint</Application>
  <PresentationFormat>Širokoúhlá obrazovka</PresentationFormat>
  <Paragraphs>107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Zdravověda</vt:lpstr>
      <vt:lpstr>Prezentace aplikace PowerPoint</vt:lpstr>
      <vt:lpstr>Ochrana před divokou zvěří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Kantorová</dc:creator>
  <cp:lastModifiedBy>Anna Kantorová</cp:lastModifiedBy>
  <cp:revision>40</cp:revision>
  <dcterms:created xsi:type="dcterms:W3CDTF">2019-09-02T15:13:47Z</dcterms:created>
  <dcterms:modified xsi:type="dcterms:W3CDTF">2019-09-05T14:48:16Z</dcterms:modified>
</cp:coreProperties>
</file>